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Zen Dots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ece2afc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6ece2afc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ece2afc1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6ece2afc1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ece2afc1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6ece2afc1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ece2afc1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6ece2afc1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ece2afc1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6ece2afc1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ece2afc1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6ece2afc1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281435" y="1759303"/>
            <a:ext cx="18848544" cy="7984929"/>
          </a:xfrm>
          <a:custGeom>
            <a:avLst/>
            <a:gdLst/>
            <a:ahLst/>
            <a:cxnLst/>
            <a:rect l="l" t="t" r="r" b="b"/>
            <a:pathLst>
              <a:path w="18848544" h="7984929" extrusionOk="0">
                <a:moveTo>
                  <a:pt x="0" y="0"/>
                </a:moveTo>
                <a:lnTo>
                  <a:pt x="18848544" y="0"/>
                </a:lnTo>
                <a:lnTo>
                  <a:pt x="18848544" y="7984928"/>
                </a:lnTo>
                <a:lnTo>
                  <a:pt x="0" y="7984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066800" y="1257300"/>
            <a:ext cx="156672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Educational RAG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Question Answering System</a:t>
            </a:r>
            <a:endParaRPr sz="6000" dirty="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007775" y="7195125"/>
            <a:ext cx="86205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Presented By: Jaykumar Chaudhary (2022DC04341)</a:t>
            </a:r>
            <a:endParaRPr sz="20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BITS Examiner: Jayalakshmi Natarajan ma’am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Supervisor: Mr. Lalkar Eknath Chhadawelkar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066800" y="4229100"/>
            <a:ext cx="897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From classic to modern Pipeline</a:t>
            </a:r>
            <a:endParaRPr/>
          </a:p>
        </p:txBody>
      </p:sp>
      <p:cxnSp>
        <p:nvCxnSpPr>
          <p:cNvPr id="88" name="Google Shape;88;p13"/>
          <p:cNvCxnSpPr/>
          <p:nvPr/>
        </p:nvCxnSpPr>
        <p:spPr>
          <a:xfrm>
            <a:off x="1089700" y="3671000"/>
            <a:ext cx="15682800" cy="56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 rot="-425908">
            <a:off x="7310185" y="3867224"/>
            <a:ext cx="12791109" cy="6930455"/>
          </a:xfrm>
          <a:custGeom>
            <a:avLst/>
            <a:gdLst/>
            <a:ahLst/>
            <a:cxnLst/>
            <a:rect l="l" t="t" r="r" b="b"/>
            <a:pathLst>
              <a:path w="12791109" h="6930455" extrusionOk="0">
                <a:moveTo>
                  <a:pt x="0" y="0"/>
                </a:moveTo>
                <a:lnTo>
                  <a:pt x="12791109" y="0"/>
                </a:lnTo>
                <a:lnTo>
                  <a:pt x="12791109" y="6930456"/>
                </a:lnTo>
                <a:lnTo>
                  <a:pt x="0" y="6930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2"/>
          <p:cNvSpPr/>
          <p:nvPr/>
        </p:nvSpPr>
        <p:spPr>
          <a:xfrm rot="-9523327">
            <a:off x="13271" y="-830850"/>
            <a:ext cx="7353571" cy="7868607"/>
          </a:xfrm>
          <a:custGeom>
            <a:avLst/>
            <a:gdLst/>
            <a:ahLst/>
            <a:cxnLst/>
            <a:rect l="l" t="t" r="r" b="b"/>
            <a:pathLst>
              <a:path w="7353571" h="7868607" extrusionOk="0">
                <a:moveTo>
                  <a:pt x="0" y="0"/>
                </a:moveTo>
                <a:lnTo>
                  <a:pt x="7353570" y="0"/>
                </a:lnTo>
                <a:lnTo>
                  <a:pt x="7353570" y="7868607"/>
                </a:lnTo>
                <a:lnTo>
                  <a:pt x="0" y="7868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Work Done till Mid-Semester</a:t>
            </a:r>
            <a:endParaRPr sz="6000"/>
          </a:p>
        </p:txBody>
      </p:sp>
      <p:sp>
        <p:nvSpPr>
          <p:cNvPr id="162" name="Google Shape;162;p22"/>
          <p:cNvSpPr txBox="1"/>
          <p:nvPr/>
        </p:nvSpPr>
        <p:spPr>
          <a:xfrm>
            <a:off x="762000" y="2514600"/>
            <a:ext cx="16685400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Classic and modern RAG pipelines implemented</a:t>
            </a:r>
            <a:br>
              <a:rPr lang="en-US"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User-facing demo app built</a:t>
            </a:r>
            <a:b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Initial results: improved answer quality and user experience</a:t>
            </a:r>
            <a:endParaRPr sz="2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 rot="2147325">
            <a:off x="10557942" y="1230763"/>
            <a:ext cx="7890922" cy="10689673"/>
          </a:xfrm>
          <a:custGeom>
            <a:avLst/>
            <a:gdLst/>
            <a:ahLst/>
            <a:cxnLst/>
            <a:rect l="l" t="t" r="r" b="b"/>
            <a:pathLst>
              <a:path w="7890922" h="10689673" extrusionOk="0">
                <a:moveTo>
                  <a:pt x="0" y="0"/>
                </a:moveTo>
                <a:lnTo>
                  <a:pt x="7890922" y="0"/>
                </a:lnTo>
                <a:lnTo>
                  <a:pt x="7890922" y="10689673"/>
                </a:lnTo>
                <a:lnTo>
                  <a:pt x="0" y="10689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/>
          <p:nvPr/>
        </p:nvSpPr>
        <p:spPr>
          <a:xfrm rot="9560597" flipH="1">
            <a:off x="-1325308" y="-1408028"/>
            <a:ext cx="9481389" cy="5723311"/>
          </a:xfrm>
          <a:custGeom>
            <a:avLst/>
            <a:gdLst/>
            <a:ahLst/>
            <a:cxnLst/>
            <a:rect l="l" t="t" r="r" b="b"/>
            <a:pathLst>
              <a:path w="9488597" h="5727662" extrusionOk="0">
                <a:moveTo>
                  <a:pt x="9488597" y="0"/>
                </a:moveTo>
                <a:lnTo>
                  <a:pt x="0" y="0"/>
                </a:lnTo>
                <a:lnTo>
                  <a:pt x="0" y="5727662"/>
                </a:lnTo>
                <a:lnTo>
                  <a:pt x="9488597" y="5727662"/>
                </a:lnTo>
                <a:lnTo>
                  <a:pt x="948859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1028700" y="5200650"/>
            <a:ext cx="783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Road Ahead</a:t>
            </a:r>
            <a:endParaRPr sz="6000"/>
          </a:p>
        </p:txBody>
      </p:sp>
      <p:sp>
        <p:nvSpPr>
          <p:cNvPr id="171" name="Google Shape;171;p23"/>
          <p:cNvSpPr txBox="1"/>
          <p:nvPr/>
        </p:nvSpPr>
        <p:spPr>
          <a:xfrm>
            <a:off x="762000" y="2514600"/>
            <a:ext cx="16685400" cy="4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Explore local LLMs (Ollama) for privacy/deployment</a:t>
            </a:r>
            <a:br>
              <a:rPr lang="en-US"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Better question generation &amp; context expansion</a:t>
            </a:r>
            <a:r>
              <a:rPr lang="en-US"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br>
              <a:rPr lang="en-US"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Modular integration with LLMs (Gemini, Groq)</a:t>
            </a:r>
            <a:br>
              <a:rPr lang="en-US"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Handle complex PDFs (</a:t>
            </a:r>
            <a:r>
              <a:rPr lang="en-US" sz="28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LlamaParse</a:t>
            </a: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etc.)</a:t>
            </a:r>
            <a:b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Richer UI (Angular/React), user feedback &amp; scalability</a:t>
            </a:r>
            <a:endParaRPr sz="2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-1281435" y="1759303"/>
            <a:ext cx="18848544" cy="7984929"/>
          </a:xfrm>
          <a:custGeom>
            <a:avLst/>
            <a:gdLst/>
            <a:ahLst/>
            <a:cxnLst/>
            <a:rect l="l" t="t" r="r" b="b"/>
            <a:pathLst>
              <a:path w="18848544" h="7984929" extrusionOk="0">
                <a:moveTo>
                  <a:pt x="0" y="0"/>
                </a:moveTo>
                <a:lnTo>
                  <a:pt x="18848544" y="0"/>
                </a:lnTo>
                <a:lnTo>
                  <a:pt x="18848544" y="7984928"/>
                </a:lnTo>
                <a:lnTo>
                  <a:pt x="0" y="7984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1310363" y="1258157"/>
            <a:ext cx="156672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2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Thank You !</a:t>
            </a:r>
            <a:endParaRPr sz="100"/>
          </a:p>
        </p:txBody>
      </p:sp>
      <p:sp>
        <p:nvSpPr>
          <p:cNvPr id="178" name="Google Shape;178;p24"/>
          <p:cNvSpPr txBox="1"/>
          <p:nvPr/>
        </p:nvSpPr>
        <p:spPr>
          <a:xfrm>
            <a:off x="6263550" y="5412250"/>
            <a:ext cx="576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Questions ?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 rot="1192150">
            <a:off x="-612761" y="6771138"/>
            <a:ext cx="6915448" cy="5104858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Why is Educational QA Hard?</a:t>
            </a:r>
            <a:endParaRPr sz="6000"/>
          </a:p>
        </p:txBody>
      </p:sp>
      <p:sp>
        <p:nvSpPr>
          <p:cNvPr id="96" name="Google Shape;96;p14"/>
          <p:cNvSpPr txBox="1"/>
          <p:nvPr/>
        </p:nvSpPr>
        <p:spPr>
          <a:xfrm>
            <a:off x="1028700" y="2655100"/>
            <a:ext cx="150651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Huge amount of academic content (PDFs, handouts, notes)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Students today face information overload from a wide variety of course materials, often spread across hundreds of pages.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Students struggle to find precise, contextual answers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Locating specific, reliable answers is time-consuming and frustrating with so many unstructured documents.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Classic keyword search is not enough</a:t>
            </a:r>
            <a:endParaRPr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search tools can’t understand context or academic nuance, often missing the most relevant explanations.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6000" y="521825"/>
            <a:ext cx="2718575" cy="25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 rot="-1432517">
            <a:off x="9242250" y="-1019201"/>
            <a:ext cx="10900303" cy="6579820"/>
          </a:xfrm>
          <a:custGeom>
            <a:avLst/>
            <a:gdLst/>
            <a:ahLst/>
            <a:cxnLst/>
            <a:rect l="l" t="t" r="r" b="b"/>
            <a:pathLst>
              <a:path w="10893497" h="6575711" extrusionOk="0">
                <a:moveTo>
                  <a:pt x="0" y="0"/>
                </a:moveTo>
                <a:lnTo>
                  <a:pt x="10893497" y="0"/>
                </a:lnTo>
                <a:lnTo>
                  <a:pt x="10893497" y="6575711"/>
                </a:lnTo>
                <a:lnTo>
                  <a:pt x="0" y="657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Project Goals</a:t>
            </a:r>
            <a:endParaRPr sz="6000"/>
          </a:p>
        </p:txBody>
      </p:sp>
      <p:sp>
        <p:nvSpPr>
          <p:cNvPr id="105" name="Google Shape;105;p15"/>
          <p:cNvSpPr txBox="1"/>
          <p:nvPr/>
        </p:nvSpPr>
        <p:spPr>
          <a:xfrm>
            <a:off x="1028700" y="2655100"/>
            <a:ext cx="150651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 students to ask natural questions over their own study material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system is designed to let users type real questions and get meaningful answers from their course documents.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classic BERT-based QA with modern, modular RAG pipeline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benchmarked a traditional QA setup against a state-of-the-art Retrieval-Augmented Generation approach.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 explainable, context-rich answers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goal is not just to provide answers, but to ensure they are well-explained, context-aware, and trustworthy.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1193110">
            <a:off x="-613330" y="6771394"/>
            <a:ext cx="6912681" cy="5102816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Baseline: Classic RAG Pipeline</a:t>
            </a:r>
            <a:endParaRPr sz="6000"/>
          </a:p>
        </p:txBody>
      </p:sp>
      <p:sp>
        <p:nvSpPr>
          <p:cNvPr id="113" name="Google Shape;113;p16"/>
          <p:cNvSpPr txBox="1"/>
          <p:nvPr/>
        </p:nvSpPr>
        <p:spPr>
          <a:xfrm>
            <a:off x="1028700" y="2655100"/>
            <a:ext cx="15065100" cy="508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Chunking, semantic search (Sentence-BERT + FAISS)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questions are matched to document chunks using vector embeddings for better semantic relevance.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BERT extracts answer span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pre-trained BERT model selects the most likely answer within the top chunk.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Handles edge cases with fallback logic</a:t>
            </a:r>
            <a:endParaRPr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 model is uncertain, it falls back to keyword search or the first relevant sentence.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rot="8563718">
            <a:off x="-3385979" y="5173184"/>
            <a:ext cx="11999755" cy="7243488"/>
          </a:xfrm>
          <a:custGeom>
            <a:avLst/>
            <a:gdLst/>
            <a:ahLst/>
            <a:cxnLst/>
            <a:rect l="l" t="t" r="r" b="b"/>
            <a:pathLst>
              <a:path w="12011472" h="7250561" extrusionOk="0">
                <a:moveTo>
                  <a:pt x="0" y="0"/>
                </a:moveTo>
                <a:lnTo>
                  <a:pt x="12011472" y="0"/>
                </a:lnTo>
                <a:lnTo>
                  <a:pt x="12011472" y="7250562"/>
                </a:lnTo>
                <a:lnTo>
                  <a:pt x="0" y="7250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/>
          <p:nvPr/>
        </p:nvSpPr>
        <p:spPr>
          <a:xfrm rot="-1432517">
            <a:off x="9242250" y="-1019201"/>
            <a:ext cx="10900303" cy="6579820"/>
          </a:xfrm>
          <a:custGeom>
            <a:avLst/>
            <a:gdLst/>
            <a:ahLst/>
            <a:cxnLst/>
            <a:rect l="l" t="t" r="r" b="b"/>
            <a:pathLst>
              <a:path w="10893497" h="6575711" extrusionOk="0">
                <a:moveTo>
                  <a:pt x="0" y="0"/>
                </a:moveTo>
                <a:lnTo>
                  <a:pt x="10893497" y="0"/>
                </a:lnTo>
                <a:lnTo>
                  <a:pt x="10893497" y="6575711"/>
                </a:lnTo>
                <a:lnTo>
                  <a:pt x="0" y="657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Baseline: Classic RAG Pipeline</a:t>
            </a:r>
            <a:endParaRPr sz="6000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3262425" y="3066675"/>
            <a:ext cx="7355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diagram placeholder</a:t>
            </a:r>
            <a:endParaRPr sz="60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 rot="8563718">
            <a:off x="-3385979" y="5173184"/>
            <a:ext cx="11999755" cy="7243488"/>
          </a:xfrm>
          <a:custGeom>
            <a:avLst/>
            <a:gdLst/>
            <a:ahLst/>
            <a:cxnLst/>
            <a:rect l="l" t="t" r="r" b="b"/>
            <a:pathLst>
              <a:path w="12011472" h="7250561" extrusionOk="0">
                <a:moveTo>
                  <a:pt x="0" y="0"/>
                </a:moveTo>
                <a:lnTo>
                  <a:pt x="12011472" y="0"/>
                </a:lnTo>
                <a:lnTo>
                  <a:pt x="12011472" y="7250562"/>
                </a:lnTo>
                <a:lnTo>
                  <a:pt x="0" y="7250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 rot="-1432517">
            <a:off x="9242250" y="-1019201"/>
            <a:ext cx="10900303" cy="6579820"/>
          </a:xfrm>
          <a:custGeom>
            <a:avLst/>
            <a:gdLst/>
            <a:ahLst/>
            <a:cxnLst/>
            <a:rect l="l" t="t" r="r" b="b"/>
            <a:pathLst>
              <a:path w="10893497" h="6575711" extrusionOk="0">
                <a:moveTo>
                  <a:pt x="0" y="0"/>
                </a:moveTo>
                <a:lnTo>
                  <a:pt x="10893497" y="0"/>
                </a:lnTo>
                <a:lnTo>
                  <a:pt x="10893497" y="6575711"/>
                </a:lnTo>
                <a:lnTo>
                  <a:pt x="0" y="657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Baseline: Classic RAG Pipeline</a:t>
            </a:r>
            <a:endParaRPr sz="6000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584250" y="4281600"/>
            <a:ext cx="51195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Demo</a:t>
            </a:r>
            <a:endParaRPr sz="100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1193110">
            <a:off x="-613330" y="6771394"/>
            <a:ext cx="6912681" cy="5102816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Modern Modular RAG Pipeline</a:t>
            </a:r>
            <a:endParaRPr sz="6000"/>
          </a:p>
        </p:txBody>
      </p:sp>
      <p:sp>
        <p:nvSpPr>
          <p:cNvPr id="137" name="Google Shape;137;p19"/>
          <p:cNvSpPr txBox="1"/>
          <p:nvPr/>
        </p:nvSpPr>
        <p:spPr>
          <a:xfrm>
            <a:off x="1028700" y="2655100"/>
            <a:ext cx="15917700" cy="616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Semantic chunking, advanced embeddings (FastEmbed, BAAI/bge-base-en-v1.5)</a:t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Documents are divided into meaningfully related chunks and encoded with state-of-the-art embeddings.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Persistent vector store (ChromaDB)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content is indexed in a fast, scalable vector database for efficient retrieval.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Modular integration with LLMs (Gemini, Groq)</a:t>
            </a:r>
            <a:endParaRPr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pipeline connects to advanced language models for richer, more accurate answers.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End-to-end workflow: document upload to polished answer</a:t>
            </a:r>
            <a:endParaRPr sz="2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From document ingestion to answer display, the process is fully automated and modular.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 rot="8563718">
            <a:off x="-3385979" y="5173184"/>
            <a:ext cx="11999755" cy="7243488"/>
          </a:xfrm>
          <a:custGeom>
            <a:avLst/>
            <a:gdLst/>
            <a:ahLst/>
            <a:cxnLst/>
            <a:rect l="l" t="t" r="r" b="b"/>
            <a:pathLst>
              <a:path w="12011472" h="7250561" extrusionOk="0">
                <a:moveTo>
                  <a:pt x="0" y="0"/>
                </a:moveTo>
                <a:lnTo>
                  <a:pt x="12011472" y="0"/>
                </a:lnTo>
                <a:lnTo>
                  <a:pt x="12011472" y="7250562"/>
                </a:lnTo>
                <a:lnTo>
                  <a:pt x="0" y="7250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/>
          <p:nvPr/>
        </p:nvSpPr>
        <p:spPr>
          <a:xfrm rot="-1432517">
            <a:off x="9242250" y="-1019201"/>
            <a:ext cx="10900303" cy="6579820"/>
          </a:xfrm>
          <a:custGeom>
            <a:avLst/>
            <a:gdLst/>
            <a:ahLst/>
            <a:cxnLst/>
            <a:rect l="l" t="t" r="r" b="b"/>
            <a:pathLst>
              <a:path w="10893497" h="6575711" extrusionOk="0">
                <a:moveTo>
                  <a:pt x="0" y="0"/>
                </a:moveTo>
                <a:lnTo>
                  <a:pt x="10893497" y="0"/>
                </a:lnTo>
                <a:lnTo>
                  <a:pt x="10893497" y="6575711"/>
                </a:lnTo>
                <a:lnTo>
                  <a:pt x="0" y="657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650" y="205475"/>
            <a:ext cx="7849526" cy="97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740013" y="718875"/>
            <a:ext cx="42060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Modern Modular RAG Pipeline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 rot="1478714">
            <a:off x="6629866" y="-1362438"/>
            <a:ext cx="10948701" cy="12314490"/>
          </a:xfrm>
          <a:custGeom>
            <a:avLst/>
            <a:gdLst/>
            <a:ahLst/>
            <a:cxnLst/>
            <a:rect l="l" t="t" r="r" b="b"/>
            <a:pathLst>
              <a:path w="10935552" h="12299701" extrusionOk="0">
                <a:moveTo>
                  <a:pt x="0" y="0"/>
                </a:moveTo>
                <a:lnTo>
                  <a:pt x="10935553" y="0"/>
                </a:lnTo>
                <a:lnTo>
                  <a:pt x="10935553" y="12299701"/>
                </a:lnTo>
                <a:lnTo>
                  <a:pt x="0" y="12299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1"/>
          <p:cNvSpPr/>
          <p:nvPr/>
        </p:nvSpPr>
        <p:spPr>
          <a:xfrm rot="1193110">
            <a:off x="-613330" y="6771394"/>
            <a:ext cx="6912681" cy="5102816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6699750" y="4373850"/>
            <a:ext cx="4575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Demo</a:t>
            </a:r>
            <a:endParaRPr sz="10000"/>
          </a:p>
        </p:txBody>
      </p:sp>
      <p:sp>
        <p:nvSpPr>
          <p:cNvPr id="153" name="Google Shape;153;p21"/>
          <p:cNvSpPr txBox="1"/>
          <p:nvPr/>
        </p:nvSpPr>
        <p:spPr>
          <a:xfrm>
            <a:off x="1028700" y="2655100"/>
            <a:ext cx="1591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Modern Modular RAG Pipeline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484</Words>
  <Application>Microsoft Office PowerPoint</Application>
  <PresentationFormat>Custom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Poppins</vt:lpstr>
      <vt:lpstr>Arial</vt:lpstr>
      <vt:lpstr>Calibri</vt:lpstr>
      <vt:lpstr>Zen Dots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Jaykumar Chaudhary</cp:lastModifiedBy>
  <cp:revision>9</cp:revision>
  <dcterms:modified xsi:type="dcterms:W3CDTF">2025-07-17T06:39:09Z</dcterms:modified>
</cp:coreProperties>
</file>